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5"/>
  </p:notesMasterIdLst>
  <p:sldIdLst>
    <p:sldId id="312" r:id="rId3"/>
    <p:sldId id="313" r:id="rId4"/>
    <p:sldId id="314" r:id="rId5"/>
    <p:sldId id="302" r:id="rId6"/>
    <p:sldId id="303" r:id="rId7"/>
    <p:sldId id="311" r:id="rId8"/>
    <p:sldId id="315" r:id="rId9"/>
    <p:sldId id="316" r:id="rId10"/>
    <p:sldId id="317" r:id="rId11"/>
    <p:sldId id="318" r:id="rId12"/>
    <p:sldId id="337" r:id="rId13"/>
    <p:sldId id="331" r:id="rId14"/>
    <p:sldId id="332" r:id="rId15"/>
    <p:sldId id="333" r:id="rId16"/>
    <p:sldId id="334" r:id="rId17"/>
    <p:sldId id="319" r:id="rId18"/>
    <p:sldId id="320" r:id="rId19"/>
    <p:sldId id="321" r:id="rId20"/>
    <p:sldId id="305" r:id="rId21"/>
    <p:sldId id="306" r:id="rId22"/>
    <p:sldId id="322" r:id="rId23"/>
    <p:sldId id="323" r:id="rId24"/>
    <p:sldId id="324" r:id="rId25"/>
    <p:sldId id="325" r:id="rId26"/>
    <p:sldId id="335" r:id="rId27"/>
    <p:sldId id="326" r:id="rId28"/>
    <p:sldId id="327" r:id="rId29"/>
    <p:sldId id="328" r:id="rId30"/>
    <p:sldId id="329" r:id="rId31"/>
    <p:sldId id="330" r:id="rId32"/>
    <p:sldId id="307" r:id="rId33"/>
    <p:sldId id="33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10" autoAdjust="0"/>
  </p:normalViewPr>
  <p:slideViewPr>
    <p:cSldViewPr>
      <p:cViewPr varScale="1">
        <p:scale>
          <a:sx n="67" d="100"/>
          <a:sy n="67" d="100"/>
        </p:scale>
        <p:origin x="-12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6/6/2012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77200" cy="682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Chapter 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077200" cy="432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Computer Hardware – Output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 Video Card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2895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An expansion card added to a PC to improve the video output.</a:t>
            </a:r>
          </a:p>
        </p:txBody>
      </p:sp>
      <p:pic>
        <p:nvPicPr>
          <p:cNvPr id="16390" name="Picture 6" descr="http://www.orpheuscomputing.com/images5/Diamond-2400PRO512PE-conn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8288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5791200"/>
            <a:ext cx="3810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5791200"/>
            <a:ext cx="134113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VGA/sub D</a:t>
            </a:r>
          </a:p>
          <a:p>
            <a:pPr algn="ctr"/>
            <a:r>
              <a:rPr lang="en-US" sz="2000" dirty="0" smtClean="0"/>
              <a:t>Port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44980" y="5791200"/>
            <a:ext cx="8002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HDMI</a:t>
            </a:r>
          </a:p>
          <a:p>
            <a:pPr algn="ctr"/>
            <a:r>
              <a:rPr lang="en-US" sz="2000" dirty="0" smtClean="0"/>
              <a:t>Port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835789"/>
            <a:ext cx="160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DVI</a:t>
            </a:r>
          </a:p>
          <a:p>
            <a:pPr algn="ctr"/>
            <a:r>
              <a:rPr lang="en-US" sz="2000" dirty="0" smtClean="0"/>
              <a:t>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5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Video is Sent to the LCD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9459" name="Picture 2" descr="Cpu and Video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8"/>
            <a:ext cx="2438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LCD Display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388"/>
            <a:ext cx="3009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lcd pix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988"/>
            <a:ext cx="23447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28"/>
          <p:cNvSpPr txBox="1">
            <a:spLocks noChangeArrowheads="1"/>
          </p:cNvSpPr>
          <p:nvPr/>
        </p:nvSpPr>
        <p:spPr bwMode="auto">
          <a:xfrm>
            <a:off x="304800" y="1600200"/>
            <a:ext cx="85344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 dirty="0"/>
              <a:t>Step </a:t>
            </a:r>
            <a:r>
              <a:rPr kumimoji="1" lang="en-US" sz="2400" b="1" dirty="0" smtClean="0"/>
              <a:t>1.  The CPU sends rudimentary video information to the video card. </a:t>
            </a:r>
            <a:endParaRPr kumimoji="1"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22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Video is Sent to the LCD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9459" name="Picture 2" descr="Cpu and Video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8"/>
            <a:ext cx="2438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LCD Display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388"/>
            <a:ext cx="3009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lcd pix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988"/>
            <a:ext cx="23447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28"/>
          <p:cNvSpPr txBox="1">
            <a:spLocks noChangeArrowheads="1"/>
          </p:cNvSpPr>
          <p:nvPr/>
        </p:nvSpPr>
        <p:spPr bwMode="auto">
          <a:xfrm>
            <a:off x="304800" y="1600200"/>
            <a:ext cx="8534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/>
              <a:t>Step 2.  The video card’s digital-to-analog converter (DAC) converts the digital video data to an analog signal.</a:t>
            </a:r>
          </a:p>
        </p:txBody>
      </p:sp>
    </p:spTree>
    <p:extLst>
      <p:ext uri="{BB962C8B-B14F-4D97-AF65-F5344CB8AC3E}">
        <p14:creationId xmlns:p14="http://schemas.microsoft.com/office/powerpoint/2010/main" val="25645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Video is Sent to the LCD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483" name="Picture 2" descr="Cpu and Video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8"/>
            <a:ext cx="2438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LCD Display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388"/>
            <a:ext cx="3009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lcd pix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988"/>
            <a:ext cx="23447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28"/>
          <p:cNvSpPr txBox="1">
            <a:spLocks noChangeArrowheads="1"/>
          </p:cNvSpPr>
          <p:nvPr/>
        </p:nvSpPr>
        <p:spPr bwMode="auto">
          <a:xfrm>
            <a:off x="304800" y="1600200"/>
            <a:ext cx="8534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/>
              <a:t>Step 3. The analog signal is sent as a red, green and blue signal through a cable to the LCD monitor.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0" y="4572000"/>
            <a:ext cx="990600" cy="304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0" y="4800600"/>
            <a:ext cx="990600" cy="30480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5029200"/>
            <a:ext cx="990600" cy="30480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0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Video is Sent to the LCD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1507" name="Picture 2" descr="Cpu and Video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8"/>
            <a:ext cx="2438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LCD Display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388"/>
            <a:ext cx="3009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lcd pix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988"/>
            <a:ext cx="23447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28"/>
          <p:cNvSpPr txBox="1">
            <a:spLocks noChangeArrowheads="1"/>
          </p:cNvSpPr>
          <p:nvPr/>
        </p:nvSpPr>
        <p:spPr bwMode="auto">
          <a:xfrm>
            <a:off x="304800" y="1600200"/>
            <a:ext cx="8534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/>
              <a:t>Step 4. The display controller circuitry converts the red, green and blue analog signal using a analog to digital converter (ADC) to digital information.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0" y="4572000"/>
            <a:ext cx="990600" cy="304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0" y="4800600"/>
            <a:ext cx="990600" cy="30480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5029200"/>
            <a:ext cx="990600" cy="30480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3276600" y="5562600"/>
            <a:ext cx="283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Display Controller</a:t>
            </a:r>
          </a:p>
        </p:txBody>
      </p:sp>
    </p:spTree>
    <p:extLst>
      <p:ext uri="{BB962C8B-B14F-4D97-AF65-F5344CB8AC3E}">
        <p14:creationId xmlns:p14="http://schemas.microsoft.com/office/powerpoint/2010/main" val="35657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Video is Sent to the LCD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2531" name="Picture 2" descr="Cpu and Video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8"/>
            <a:ext cx="2438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LCD Display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388"/>
            <a:ext cx="3009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lcd pix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988"/>
            <a:ext cx="23447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28"/>
          <p:cNvSpPr txBox="1">
            <a:spLocks noChangeArrowheads="1"/>
          </p:cNvSpPr>
          <p:nvPr/>
        </p:nvSpPr>
        <p:spPr bwMode="auto">
          <a:xfrm>
            <a:off x="304800" y="1600200"/>
            <a:ext cx="8534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/>
              <a:t>Step 5. The digital information is sent to the alignment layer for each of the red, green and blue sub-panel in the liquid pixel crystal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0" y="4572000"/>
            <a:ext cx="990600" cy="304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0" y="4800600"/>
            <a:ext cx="990600" cy="30480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5029200"/>
            <a:ext cx="990600" cy="30480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3276600" y="5562600"/>
            <a:ext cx="283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Display Controller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96000" y="4495800"/>
            <a:ext cx="1371600" cy="457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96000" y="4267200"/>
            <a:ext cx="1676400" cy="53340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96000" y="4038600"/>
            <a:ext cx="1981200" cy="60960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 15 Pin Video Connector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114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The standard connection for a CRT or Flat Panel monitor is a 15 pin connector.</a:t>
            </a:r>
          </a:p>
          <a:p>
            <a:pPr eaLnBrk="1" hangingPunct="1"/>
            <a:r>
              <a:rPr lang="en-US" dirty="0" smtClean="0"/>
              <a:t>It is connected into the 15 pin video port on the PC.</a:t>
            </a:r>
          </a:p>
        </p:txBody>
      </p:sp>
      <p:pic>
        <p:nvPicPr>
          <p:cNvPr id="23556" name="Picture 6" descr="15 pin vide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 DVI  Video Connector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495800" cy="4525962"/>
          </a:xfrm>
        </p:spPr>
        <p:txBody>
          <a:bodyPr/>
          <a:lstStyle/>
          <a:p>
            <a:pPr eaLnBrk="1" hangingPunct="1"/>
            <a:r>
              <a:rPr lang="en-US" smtClean="0"/>
              <a:t>The DVI connector is a multi-pin connector  that sends digital information </a:t>
            </a:r>
          </a:p>
          <a:p>
            <a:pPr eaLnBrk="1" hangingPunct="1"/>
            <a:r>
              <a:rPr lang="en-US" smtClean="0"/>
              <a:t>It is connected into the DVI n video port on the PC.</a:t>
            </a:r>
          </a:p>
        </p:txBody>
      </p:sp>
      <p:pic>
        <p:nvPicPr>
          <p:cNvPr id="7" name="Picture 6" descr="DVI conn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6384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VI 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2617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 HDMI  Connector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495800" cy="452596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HDMI</a:t>
            </a:r>
            <a:r>
              <a:rPr lang="en-US" dirty="0"/>
              <a:t> (</a:t>
            </a:r>
            <a:r>
              <a:rPr lang="en-US" b="1" dirty="0"/>
              <a:t>High-Definition Multimedia Interface</a:t>
            </a:r>
            <a:r>
              <a:rPr lang="en-US" dirty="0"/>
              <a:t>) is a compact audio/video interface for transmitting encrypted uncompressed digital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There is a standard and mini HDMI connector.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7800" y="1676400"/>
            <a:ext cx="3467100" cy="4975099"/>
            <a:chOff x="5257800" y="1676400"/>
            <a:chExt cx="3467100" cy="4975099"/>
          </a:xfrm>
        </p:grpSpPr>
        <p:pic>
          <p:nvPicPr>
            <p:cNvPr id="3074" name="Picture 2" descr="http://www.hdmi.org/images/HDMI_andMiniConnecto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676400"/>
              <a:ext cx="3333750" cy="250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photo-dictionary.com/photofiles/list/9276/12630HDMI_por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343400"/>
              <a:ext cx="3467100" cy="2308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52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Data and Multimedia Projectors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</a:t>
            </a:r>
            <a:r>
              <a:rPr lang="en-US" b="1" dirty="0" smtClean="0"/>
              <a:t>data projector </a:t>
            </a:r>
            <a:r>
              <a:rPr lang="en-US" dirty="0" smtClean="0"/>
              <a:t>is used to display output from a computer to a wall or projection screen. </a:t>
            </a:r>
          </a:p>
          <a:p>
            <a:pPr lvl="1"/>
            <a:r>
              <a:rPr lang="en-US" dirty="0" smtClean="0"/>
              <a:t>Freestanding units</a:t>
            </a:r>
          </a:p>
          <a:p>
            <a:pPr lvl="1"/>
            <a:r>
              <a:rPr lang="en-US" dirty="0" smtClean="0"/>
              <a:t>Permanently mounted onto ceiling</a:t>
            </a:r>
          </a:p>
          <a:p>
            <a:pPr lvl="1"/>
            <a:r>
              <a:rPr lang="en-US" dirty="0" smtClean="0"/>
              <a:t>iPod dock</a:t>
            </a:r>
          </a:p>
          <a:p>
            <a:pPr lvl="1"/>
            <a:r>
              <a:rPr lang="en-US" dirty="0" smtClean="0"/>
              <a:t>Integrated projector</a:t>
            </a:r>
          </a:p>
          <a:p>
            <a:pPr lvl="1"/>
            <a:r>
              <a:rPr lang="en-US" dirty="0" smtClean="0"/>
              <a:t>3D/Hologram projector</a:t>
            </a:r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Output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dirty="0"/>
              <a:t>Output is data that has been processed into a useful form, called information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71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609600" y="1481138"/>
            <a:ext cx="8153400" cy="4525962"/>
          </a:xfrm>
        </p:spPr>
        <p:txBody>
          <a:bodyPr>
            <a:normAutofit/>
          </a:bodyPr>
          <a:lstStyle/>
          <a:p>
            <a:r>
              <a:rPr kumimoji="1" lang="en-US" sz="2800" dirty="0"/>
              <a:t>Printers are device that produces text and graphics on printer media.</a:t>
            </a:r>
          </a:p>
          <a:p>
            <a:r>
              <a:rPr kumimoji="1" lang="en-US" sz="2800" dirty="0"/>
              <a:t>Result is hard copy, or printout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Subtractive Color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Printing uses the subtractive color process.</a:t>
            </a:r>
          </a:p>
          <a:p>
            <a:pPr eaLnBrk="1" hangingPunct="1"/>
            <a:r>
              <a:rPr lang="en-US" smtClean="0"/>
              <a:t>The ink colors used are cyan, magenta, and yellow plus black.</a:t>
            </a:r>
          </a:p>
          <a:p>
            <a:pPr eaLnBrk="1" hangingPunct="1"/>
            <a:r>
              <a:rPr lang="en-US" smtClean="0"/>
              <a:t>This is called the CYMK system.</a:t>
            </a:r>
          </a:p>
          <a:p>
            <a:pPr eaLnBrk="1" hangingPunct="1"/>
            <a:r>
              <a:rPr lang="en-US" smtClean="0"/>
              <a:t>As white light strikes the ink on the surface colors are absorbed and what is left is what you see. </a:t>
            </a:r>
          </a:p>
        </p:txBody>
      </p:sp>
    </p:spTree>
    <p:extLst>
      <p:ext uri="{BB962C8B-B14F-4D97-AF65-F5344CB8AC3E}">
        <p14:creationId xmlns:p14="http://schemas.microsoft.com/office/powerpoint/2010/main" val="5548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Subtractive Color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1747" name="Content Placeholder 4" descr="CY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8" y="2514600"/>
            <a:ext cx="7802562" cy="3133725"/>
          </a:xfrm>
        </p:spPr>
      </p:pic>
    </p:spTree>
    <p:extLst>
      <p:ext uri="{BB962C8B-B14F-4D97-AF65-F5344CB8AC3E}">
        <p14:creationId xmlns:p14="http://schemas.microsoft.com/office/powerpoint/2010/main" val="2842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Inkjet 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1" lang="en-US" sz="2800" dirty="0" smtClean="0"/>
              <a:t>Sprays tiny drops of liquid ink onto paper</a:t>
            </a:r>
          </a:p>
          <a:p>
            <a:pPr eaLnBrk="1" hangingPunct="1"/>
            <a:r>
              <a:rPr kumimoji="1" lang="en-US" sz="2800" dirty="0" smtClean="0"/>
              <a:t>This is a cold process</a:t>
            </a:r>
          </a:p>
        </p:txBody>
      </p:sp>
      <p:pic>
        <p:nvPicPr>
          <p:cNvPr id="5" name="Picture 4" descr="Inkjet pri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370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Inkjet Cartridges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2895600" cy="4625975"/>
          </a:xfrm>
        </p:spPr>
        <p:txBody>
          <a:bodyPr/>
          <a:lstStyle/>
          <a:p>
            <a:r>
              <a:rPr lang="en-US" sz="2400" smtClean="0"/>
              <a:t>Two cartridge systems</a:t>
            </a:r>
          </a:p>
          <a:p>
            <a:r>
              <a:rPr lang="en-US" sz="2400" smtClean="0"/>
              <a:t>3 – 4 cartridge systems</a:t>
            </a:r>
          </a:p>
          <a:p>
            <a:r>
              <a:rPr lang="en-US" sz="2400" smtClean="0"/>
              <a:t>Photo cartridge systems</a:t>
            </a:r>
          </a:p>
        </p:txBody>
      </p:sp>
      <p:pic>
        <p:nvPicPr>
          <p:cNvPr id="4" name="Picture 3" descr="inkjet back and skigle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ymk photo black cartird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476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ymkb lc lm cartrig=d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8180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8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Laser 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1" lang="en-US" sz="2400" b="1" smtClean="0"/>
              <a:t>Uses toner to create the image</a:t>
            </a:r>
          </a:p>
          <a:p>
            <a:pPr eaLnBrk="1" hangingPunct="1"/>
            <a:r>
              <a:rPr kumimoji="1" lang="en-US" sz="2400" b="1" smtClean="0"/>
              <a:t>This is a hot process</a:t>
            </a:r>
            <a:endParaRPr kumimoji="1" lang="en-US" sz="2400" smtClean="0"/>
          </a:p>
          <a:p>
            <a:pPr eaLnBrk="1" hangingPunct="1">
              <a:buFont typeface="Wingdings 3" pitchFamily="18" charset="2"/>
              <a:buNone/>
            </a:pPr>
            <a:endParaRPr kumimoji="1"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6" name="Picture 5" descr="Laser Pri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ser toner cartrid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53641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>
                <a:solidFill>
                  <a:srgbClr val="CC0000"/>
                </a:solidFill>
              </a:rPr>
              <a:t>Laser printers</a:t>
            </a:r>
            <a:r>
              <a:rPr kumimoji="1" lang="en-US" sz="2400" b="1"/>
              <a:t>	</a:t>
            </a:r>
          </a:p>
        </p:txBody>
      </p:sp>
      <p:pic>
        <p:nvPicPr>
          <p:cNvPr id="35843" name="Picture 58" descr="Fig6-23 mod 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547813"/>
            <a:ext cx="6400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743200" y="1549400"/>
            <a:ext cx="6400800" cy="5308600"/>
            <a:chOff x="1728" y="976"/>
            <a:chExt cx="4032" cy="3344"/>
          </a:xfrm>
        </p:grpSpPr>
        <p:pic>
          <p:nvPicPr>
            <p:cNvPr id="35890" name="Picture 60" descr="Fig6-23 mod 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76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91" name="Group 61"/>
            <p:cNvGrpSpPr>
              <a:grpSpLocks/>
            </p:cNvGrpSpPr>
            <p:nvPr/>
          </p:nvGrpSpPr>
          <p:grpSpPr bwMode="auto">
            <a:xfrm>
              <a:off x="1776" y="1872"/>
              <a:ext cx="1056" cy="480"/>
              <a:chOff x="1776" y="1872"/>
              <a:chExt cx="1056" cy="480"/>
            </a:xfrm>
          </p:grpSpPr>
          <p:sp>
            <p:nvSpPr>
              <p:cNvPr id="35892" name="Text Box 62"/>
              <p:cNvSpPr txBox="1">
                <a:spLocks noChangeArrowheads="1"/>
              </p:cNvSpPr>
              <p:nvPr/>
            </p:nvSpPr>
            <p:spPr bwMode="auto">
              <a:xfrm>
                <a:off x="1776" y="1872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/>
                  <a:t>drum</a:t>
                </a:r>
              </a:p>
            </p:txBody>
          </p:sp>
          <p:sp>
            <p:nvSpPr>
              <p:cNvPr id="35893" name="Line 63"/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624" cy="384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740025" y="1547813"/>
            <a:ext cx="6400800" cy="5308600"/>
            <a:chOff x="1726" y="975"/>
            <a:chExt cx="4032" cy="3344"/>
          </a:xfrm>
        </p:grpSpPr>
        <p:pic>
          <p:nvPicPr>
            <p:cNvPr id="35882" name="Picture 65" descr="Fig6-23 mod 2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975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83" name="Group 66"/>
            <p:cNvGrpSpPr>
              <a:grpSpLocks/>
            </p:cNvGrpSpPr>
            <p:nvPr/>
          </p:nvGrpSpPr>
          <p:grpSpPr bwMode="auto">
            <a:xfrm>
              <a:off x="1776" y="1440"/>
              <a:ext cx="2208" cy="912"/>
              <a:chOff x="1776" y="1440"/>
              <a:chExt cx="2208" cy="912"/>
            </a:xfrm>
          </p:grpSpPr>
          <p:grpSp>
            <p:nvGrpSpPr>
              <p:cNvPr id="35884" name="Group 67"/>
              <p:cNvGrpSpPr>
                <a:grpSpLocks/>
              </p:cNvGrpSpPr>
              <p:nvPr/>
            </p:nvGrpSpPr>
            <p:grpSpPr bwMode="auto">
              <a:xfrm>
                <a:off x="1776" y="1440"/>
                <a:ext cx="2208" cy="720"/>
                <a:chOff x="1776" y="1440"/>
                <a:chExt cx="2208" cy="720"/>
              </a:xfrm>
            </p:grpSpPr>
            <p:sp>
              <p:nvSpPr>
                <p:cNvPr id="3588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776" y="1440"/>
                  <a:ext cx="13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rotating mirror</a:t>
                  </a:r>
                </a:p>
              </p:txBody>
            </p:sp>
            <p:sp>
              <p:nvSpPr>
                <p:cNvPr id="35889" name="Line 69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1104" cy="624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85" name="Group 70"/>
              <p:cNvGrpSpPr>
                <a:grpSpLocks/>
              </p:cNvGrpSpPr>
              <p:nvPr/>
            </p:nvGrpSpPr>
            <p:grpSpPr bwMode="auto">
              <a:xfrm>
                <a:off x="1778" y="1872"/>
                <a:ext cx="1056" cy="480"/>
                <a:chOff x="1776" y="1872"/>
                <a:chExt cx="1056" cy="480"/>
              </a:xfrm>
            </p:grpSpPr>
            <p:sp>
              <p:nvSpPr>
                <p:cNvPr id="3588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776" y="1872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drum</a:t>
                  </a:r>
                </a:p>
              </p:txBody>
            </p:sp>
            <p:sp>
              <p:nvSpPr>
                <p:cNvPr id="35887" name="Line 72"/>
                <p:cNvSpPr>
                  <a:spLocks noChangeShapeType="1"/>
                </p:cNvSpPr>
                <p:nvPr/>
              </p:nvSpPr>
              <p:spPr bwMode="auto">
                <a:xfrm>
                  <a:off x="2208" y="1968"/>
                  <a:ext cx="624" cy="384"/>
                </a:xfrm>
                <a:prstGeom prst="line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740025" y="1547813"/>
            <a:ext cx="6400800" cy="5308600"/>
            <a:chOff x="1726" y="975"/>
            <a:chExt cx="4032" cy="3344"/>
          </a:xfrm>
        </p:grpSpPr>
        <p:pic>
          <p:nvPicPr>
            <p:cNvPr id="35874" name="Picture 74" descr="Fig6-23 mod 3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975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75" name="Group 75"/>
            <p:cNvGrpSpPr>
              <a:grpSpLocks/>
            </p:cNvGrpSpPr>
            <p:nvPr/>
          </p:nvGrpSpPr>
          <p:grpSpPr bwMode="auto">
            <a:xfrm>
              <a:off x="1776" y="1440"/>
              <a:ext cx="2208" cy="912"/>
              <a:chOff x="1776" y="1440"/>
              <a:chExt cx="2208" cy="912"/>
            </a:xfrm>
          </p:grpSpPr>
          <p:grpSp>
            <p:nvGrpSpPr>
              <p:cNvPr id="35876" name="Group 76"/>
              <p:cNvGrpSpPr>
                <a:grpSpLocks/>
              </p:cNvGrpSpPr>
              <p:nvPr/>
            </p:nvGrpSpPr>
            <p:grpSpPr bwMode="auto">
              <a:xfrm>
                <a:off x="1776" y="1440"/>
                <a:ext cx="2208" cy="720"/>
                <a:chOff x="1776" y="1440"/>
                <a:chExt cx="2208" cy="720"/>
              </a:xfrm>
            </p:grpSpPr>
            <p:sp>
              <p:nvSpPr>
                <p:cNvPr id="3588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776" y="1440"/>
                  <a:ext cx="13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rotating mirror</a:t>
                  </a:r>
                </a:p>
              </p:txBody>
            </p:sp>
            <p:sp>
              <p:nvSpPr>
                <p:cNvPr id="35881" name="Line 78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1104" cy="624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77" name="Group 79"/>
              <p:cNvGrpSpPr>
                <a:grpSpLocks/>
              </p:cNvGrpSpPr>
              <p:nvPr/>
            </p:nvGrpSpPr>
            <p:grpSpPr bwMode="auto">
              <a:xfrm>
                <a:off x="1778" y="1872"/>
                <a:ext cx="1056" cy="480"/>
                <a:chOff x="1776" y="1872"/>
                <a:chExt cx="1056" cy="480"/>
              </a:xfrm>
            </p:grpSpPr>
            <p:sp>
              <p:nvSpPr>
                <p:cNvPr id="35878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776" y="1872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drum</a:t>
                  </a:r>
                </a:p>
              </p:txBody>
            </p:sp>
            <p:sp>
              <p:nvSpPr>
                <p:cNvPr id="35879" name="Line 81"/>
                <p:cNvSpPr>
                  <a:spLocks noChangeShapeType="1"/>
                </p:cNvSpPr>
                <p:nvPr/>
              </p:nvSpPr>
              <p:spPr bwMode="auto">
                <a:xfrm>
                  <a:off x="2208" y="1968"/>
                  <a:ext cx="624" cy="384"/>
                </a:xfrm>
                <a:prstGeom prst="line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82"/>
          <p:cNvGrpSpPr>
            <a:grpSpLocks/>
          </p:cNvGrpSpPr>
          <p:nvPr/>
        </p:nvGrpSpPr>
        <p:grpSpPr bwMode="auto">
          <a:xfrm>
            <a:off x="2740025" y="1547813"/>
            <a:ext cx="6400800" cy="5308600"/>
            <a:chOff x="1726" y="975"/>
            <a:chExt cx="4032" cy="3344"/>
          </a:xfrm>
        </p:grpSpPr>
        <p:pic>
          <p:nvPicPr>
            <p:cNvPr id="35866" name="Picture 83" descr="Fig6-23 mod 4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975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7" name="Group 84"/>
            <p:cNvGrpSpPr>
              <a:grpSpLocks/>
            </p:cNvGrpSpPr>
            <p:nvPr/>
          </p:nvGrpSpPr>
          <p:grpSpPr bwMode="auto">
            <a:xfrm>
              <a:off x="1776" y="1440"/>
              <a:ext cx="2208" cy="912"/>
              <a:chOff x="1776" y="1440"/>
              <a:chExt cx="2208" cy="912"/>
            </a:xfrm>
          </p:grpSpPr>
          <p:grpSp>
            <p:nvGrpSpPr>
              <p:cNvPr id="35868" name="Group 85"/>
              <p:cNvGrpSpPr>
                <a:grpSpLocks/>
              </p:cNvGrpSpPr>
              <p:nvPr/>
            </p:nvGrpSpPr>
            <p:grpSpPr bwMode="auto">
              <a:xfrm>
                <a:off x="1776" y="1440"/>
                <a:ext cx="2208" cy="720"/>
                <a:chOff x="1776" y="1440"/>
                <a:chExt cx="2208" cy="720"/>
              </a:xfrm>
            </p:grpSpPr>
            <p:sp>
              <p:nvSpPr>
                <p:cNvPr id="35872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776" y="1440"/>
                  <a:ext cx="13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rotating mirror</a:t>
                  </a:r>
                </a:p>
              </p:txBody>
            </p:sp>
            <p:sp>
              <p:nvSpPr>
                <p:cNvPr id="35873" name="Line 87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1104" cy="624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69" name="Group 88"/>
              <p:cNvGrpSpPr>
                <a:grpSpLocks/>
              </p:cNvGrpSpPr>
              <p:nvPr/>
            </p:nvGrpSpPr>
            <p:grpSpPr bwMode="auto">
              <a:xfrm>
                <a:off x="1778" y="1872"/>
                <a:ext cx="1056" cy="480"/>
                <a:chOff x="1776" y="1872"/>
                <a:chExt cx="1056" cy="480"/>
              </a:xfrm>
            </p:grpSpPr>
            <p:sp>
              <p:nvSpPr>
                <p:cNvPr id="35870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776" y="1872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drum</a:t>
                  </a:r>
                </a:p>
              </p:txBody>
            </p:sp>
            <p:sp>
              <p:nvSpPr>
                <p:cNvPr id="35871" name="Line 90"/>
                <p:cNvSpPr>
                  <a:spLocks noChangeShapeType="1"/>
                </p:cNvSpPr>
                <p:nvPr/>
              </p:nvSpPr>
              <p:spPr bwMode="auto">
                <a:xfrm>
                  <a:off x="2208" y="1968"/>
                  <a:ext cx="624" cy="384"/>
                </a:xfrm>
                <a:prstGeom prst="line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2743200" y="1549400"/>
            <a:ext cx="6400800" cy="5308600"/>
            <a:chOff x="1728" y="976"/>
            <a:chExt cx="4032" cy="3344"/>
          </a:xfrm>
        </p:grpSpPr>
        <p:pic>
          <p:nvPicPr>
            <p:cNvPr id="35855" name="Picture 92" descr="Fig6-23 mod 5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76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6" name="Group 93"/>
            <p:cNvGrpSpPr>
              <a:grpSpLocks/>
            </p:cNvGrpSpPr>
            <p:nvPr/>
          </p:nvGrpSpPr>
          <p:grpSpPr bwMode="auto">
            <a:xfrm>
              <a:off x="4944" y="2640"/>
              <a:ext cx="816" cy="567"/>
              <a:chOff x="4944" y="2640"/>
              <a:chExt cx="816" cy="567"/>
            </a:xfrm>
          </p:grpSpPr>
          <p:sp>
            <p:nvSpPr>
              <p:cNvPr id="35864" name="Text Box 94"/>
              <p:cNvSpPr txBox="1">
                <a:spLocks noChangeArrowheads="1"/>
              </p:cNvSpPr>
              <p:nvPr/>
            </p:nvSpPr>
            <p:spPr bwMode="auto">
              <a:xfrm>
                <a:off x="5088" y="2976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b="1"/>
                  <a:t>rollers</a:t>
                </a:r>
              </a:p>
            </p:txBody>
          </p:sp>
          <p:sp>
            <p:nvSpPr>
              <p:cNvPr id="35865" name="Line 95"/>
              <p:cNvSpPr>
                <a:spLocks noChangeShapeType="1"/>
              </p:cNvSpPr>
              <p:nvPr/>
            </p:nvSpPr>
            <p:spPr bwMode="auto">
              <a:xfrm flipH="1" flipV="1">
                <a:off x="4944" y="2640"/>
                <a:ext cx="240" cy="43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57" name="Group 96"/>
            <p:cNvGrpSpPr>
              <a:grpSpLocks/>
            </p:cNvGrpSpPr>
            <p:nvPr/>
          </p:nvGrpSpPr>
          <p:grpSpPr bwMode="auto">
            <a:xfrm>
              <a:off x="1776" y="1440"/>
              <a:ext cx="2208" cy="912"/>
              <a:chOff x="1776" y="1440"/>
              <a:chExt cx="2208" cy="912"/>
            </a:xfrm>
          </p:grpSpPr>
          <p:grpSp>
            <p:nvGrpSpPr>
              <p:cNvPr id="35858" name="Group 97"/>
              <p:cNvGrpSpPr>
                <a:grpSpLocks/>
              </p:cNvGrpSpPr>
              <p:nvPr/>
            </p:nvGrpSpPr>
            <p:grpSpPr bwMode="auto">
              <a:xfrm>
                <a:off x="1776" y="1440"/>
                <a:ext cx="2208" cy="720"/>
                <a:chOff x="1776" y="1440"/>
                <a:chExt cx="2208" cy="720"/>
              </a:xfrm>
            </p:grpSpPr>
            <p:sp>
              <p:nvSpPr>
                <p:cNvPr id="3586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776" y="1440"/>
                  <a:ext cx="13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rotating mirror</a:t>
                  </a:r>
                </a:p>
              </p:txBody>
            </p:sp>
            <p:sp>
              <p:nvSpPr>
                <p:cNvPr id="35863" name="Line 99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1104" cy="624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59" name="Group 100"/>
              <p:cNvGrpSpPr>
                <a:grpSpLocks/>
              </p:cNvGrpSpPr>
              <p:nvPr/>
            </p:nvGrpSpPr>
            <p:grpSpPr bwMode="auto">
              <a:xfrm>
                <a:off x="1778" y="1872"/>
                <a:ext cx="1056" cy="480"/>
                <a:chOff x="1776" y="1872"/>
                <a:chExt cx="1056" cy="480"/>
              </a:xfrm>
            </p:grpSpPr>
            <p:sp>
              <p:nvSpPr>
                <p:cNvPr id="35860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776" y="1872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drum</a:t>
                  </a:r>
                </a:p>
              </p:txBody>
            </p:sp>
            <p:sp>
              <p:nvSpPr>
                <p:cNvPr id="35861" name="Line 102"/>
                <p:cNvSpPr>
                  <a:spLocks noChangeShapeType="1"/>
                </p:cNvSpPr>
                <p:nvPr/>
              </p:nvSpPr>
              <p:spPr bwMode="auto">
                <a:xfrm>
                  <a:off x="2208" y="1968"/>
                  <a:ext cx="624" cy="384"/>
                </a:xfrm>
                <a:prstGeom prst="line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" name="Text Box 103"/>
          <p:cNvSpPr txBox="1">
            <a:spLocks noChangeArrowheads="1"/>
          </p:cNvSpPr>
          <p:nvPr/>
        </p:nvSpPr>
        <p:spPr bwMode="auto">
          <a:xfrm>
            <a:off x="228600" y="10668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1: Drum rotates as paper is fed through</a:t>
            </a:r>
          </a:p>
        </p:txBody>
      </p:sp>
      <p:sp>
        <p:nvSpPr>
          <p:cNvPr id="50" name="Text Box 104"/>
          <p:cNvSpPr txBox="1">
            <a:spLocks noChangeArrowheads="1"/>
          </p:cNvSpPr>
          <p:nvPr/>
        </p:nvSpPr>
        <p:spPr bwMode="auto">
          <a:xfrm>
            <a:off x="228600" y="1676400"/>
            <a:ext cx="259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2: Mirror deflects laser beam across surface of drum</a:t>
            </a:r>
          </a:p>
        </p:txBody>
      </p:sp>
      <p:sp>
        <p:nvSpPr>
          <p:cNvPr id="51" name="Text Box 105"/>
          <p:cNvSpPr txBox="1">
            <a:spLocks noChangeArrowheads="1"/>
          </p:cNvSpPr>
          <p:nvPr/>
        </p:nvSpPr>
        <p:spPr bwMode="auto">
          <a:xfrm>
            <a:off x="228600" y="2590800"/>
            <a:ext cx="228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3: Laser beam creates charge that causes toner to stick to drum</a:t>
            </a:r>
          </a:p>
        </p:txBody>
      </p:sp>
      <p:sp>
        <p:nvSpPr>
          <p:cNvPr id="52" name="Text Box 106"/>
          <p:cNvSpPr txBox="1">
            <a:spLocks noChangeArrowheads="1"/>
          </p:cNvSpPr>
          <p:nvPr/>
        </p:nvSpPr>
        <p:spPr bwMode="auto">
          <a:xfrm>
            <a:off x="228600" y="3733800"/>
            <a:ext cx="228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4: As drum rotates, toner transfers from drum to paper</a:t>
            </a:r>
          </a:p>
        </p:txBody>
      </p:sp>
      <p:sp>
        <p:nvSpPr>
          <p:cNvPr id="53" name="Text Box 107"/>
          <p:cNvSpPr txBox="1">
            <a:spLocks noChangeArrowheads="1"/>
          </p:cNvSpPr>
          <p:nvPr/>
        </p:nvSpPr>
        <p:spPr bwMode="auto">
          <a:xfrm>
            <a:off x="228600" y="4876800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5: Rollers use heat and pressure to fuse toner to paper</a:t>
            </a:r>
          </a:p>
        </p:txBody>
      </p:sp>
      <p:sp>
        <p:nvSpPr>
          <p:cNvPr id="35854" name="Text Box 108"/>
          <p:cNvSpPr txBox="1">
            <a:spLocks noChangeArrowheads="1"/>
          </p:cNvSpPr>
          <p:nvPr/>
        </p:nvSpPr>
        <p:spPr bwMode="auto">
          <a:xfrm>
            <a:off x="228600" y="95250"/>
            <a:ext cx="8610600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3600" b="1" dirty="0">
                <a:solidFill>
                  <a:srgbClr val="00B0F0"/>
                </a:solidFill>
              </a:rPr>
              <a:t>How a laser printer work</a:t>
            </a:r>
          </a:p>
        </p:txBody>
      </p:sp>
    </p:spTree>
    <p:extLst>
      <p:ext uri="{BB962C8B-B14F-4D97-AF65-F5344CB8AC3E}">
        <p14:creationId xmlns:p14="http://schemas.microsoft.com/office/powerpoint/2010/main" val="28630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Printing Media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1" lang="en-US" sz="2800" dirty="0" smtClean="0"/>
              <a:t>Specific types of media for specific types of printers</a:t>
            </a:r>
          </a:p>
          <a:p>
            <a:pPr eaLnBrk="1" hangingPunct="1"/>
            <a:r>
              <a:rPr kumimoji="1" lang="en-US" sz="2800" dirty="0" smtClean="0"/>
              <a:t>Plane paper</a:t>
            </a:r>
          </a:p>
          <a:p>
            <a:pPr eaLnBrk="1" hangingPunct="1"/>
            <a:r>
              <a:rPr kumimoji="1" lang="en-US" sz="2800" dirty="0" smtClean="0"/>
              <a:t>Coated paper</a:t>
            </a:r>
          </a:p>
          <a:p>
            <a:pPr eaLnBrk="1" hangingPunct="1"/>
            <a:r>
              <a:rPr kumimoji="1" lang="en-US" sz="2800" dirty="0" smtClean="0"/>
              <a:t>Photographic paper</a:t>
            </a:r>
          </a:p>
          <a:p>
            <a:pPr eaLnBrk="1" hangingPunct="1"/>
            <a:r>
              <a:rPr kumimoji="1" lang="en-US" sz="2800" dirty="0" smtClean="0"/>
              <a:t>Transparencies</a:t>
            </a:r>
          </a:p>
          <a:p>
            <a:pPr eaLnBrk="1" hangingPunct="1"/>
            <a:r>
              <a:rPr kumimoji="1" lang="en-US" sz="2800" dirty="0" err="1" smtClean="0"/>
              <a:t>Misc</a:t>
            </a:r>
            <a:endParaRPr kumimoji="1" lang="en-US" sz="2800" dirty="0" smtClean="0"/>
          </a:p>
          <a:p>
            <a:pPr eaLnBrk="1" hangingPunct="1"/>
            <a:endParaRPr kumimoji="1"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kumimoji="1" lang="en-US" sz="24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16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Thermal 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1" lang="en-US" sz="2400" dirty="0" smtClean="0"/>
              <a:t>Generates images by pushing electrically heated pins against heat-sensitive paper</a:t>
            </a:r>
          </a:p>
          <a:p>
            <a:pPr eaLnBrk="1" hangingPunct="1"/>
            <a:r>
              <a:rPr kumimoji="1" lang="en-US" sz="2400" dirty="0" smtClean="0"/>
              <a:t>One specific type of thermal printer is the label printer</a:t>
            </a:r>
          </a:p>
          <a:p>
            <a:pPr eaLnBrk="1" hangingPunct="1">
              <a:buFont typeface="Wingdings 3" pitchFamily="18" charset="2"/>
              <a:buNone/>
            </a:pPr>
            <a:endParaRPr kumimoji="1"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14" descr="Fig06-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0" y="2971800"/>
            <a:ext cx="2743200" cy="3200400"/>
          </a:xfrm>
          <a:prstGeom prst="rect">
            <a:avLst/>
          </a:prstGeo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7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Dye-sublimation 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733800" cy="4525962"/>
          </a:xfrm>
        </p:spPr>
        <p:txBody>
          <a:bodyPr/>
          <a:lstStyle/>
          <a:p>
            <a:pPr eaLnBrk="1" hangingPunct="1"/>
            <a:r>
              <a:rPr kumimoji="1" lang="en-US" sz="2400" dirty="0" smtClean="0"/>
              <a:t>Uses heat to transfer dye to specially coated paper</a:t>
            </a:r>
          </a:p>
          <a:p>
            <a:pPr eaLnBrk="1" hangingPunct="1"/>
            <a:r>
              <a:rPr kumimoji="1" lang="en-US" sz="2400" dirty="0" smtClean="0"/>
              <a:t>Used to create high quality photographs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105400" y="1447800"/>
            <a:ext cx="2667000" cy="4487863"/>
            <a:chOff x="3216" y="912"/>
            <a:chExt cx="1680" cy="2827"/>
          </a:xfrm>
        </p:grpSpPr>
        <p:pic>
          <p:nvPicPr>
            <p:cNvPr id="38917" name="Picture 16" descr="Dye sublimation prin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12"/>
              <a:ext cx="1680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18" descr="Dy Sub Mater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4"/>
              <a:ext cx="168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69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Output – Four Types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545568" y="5662062"/>
            <a:ext cx="3074431" cy="967338"/>
            <a:chOff x="3360" y="3168"/>
            <a:chExt cx="2400" cy="1114"/>
          </a:xfrm>
        </p:grpSpPr>
        <p:pic>
          <p:nvPicPr>
            <p:cNvPr id="12" name="Picture 11" descr="Fig6-01 mod vide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40603"/>
                </a:clrFrom>
                <a:clrTo>
                  <a:srgbClr val="04060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298"/>
              <a:ext cx="2400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752" y="3168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Lucida Sans Unicode" pitchFamily="34" charset="0"/>
                </a:rPr>
                <a:t>video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63129" y="5264098"/>
            <a:ext cx="3566340" cy="1159244"/>
            <a:chOff x="528" y="2784"/>
            <a:chExt cx="2784" cy="1335"/>
          </a:xfrm>
        </p:grpSpPr>
        <p:pic>
          <p:nvPicPr>
            <p:cNvPr id="15" name="Picture 14" descr="Fig6-01 mod audi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40603"/>
                </a:clrFrom>
                <a:clrTo>
                  <a:srgbClr val="04060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84"/>
              <a:ext cx="2784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28" y="3888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Lucida Sans Unicode" pitchFamily="34" charset="0"/>
                </a:rPr>
                <a:t>audio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297668" y="1852062"/>
            <a:ext cx="2459545" cy="1451008"/>
            <a:chOff x="2112" y="432"/>
            <a:chExt cx="1920" cy="1671"/>
          </a:xfrm>
        </p:grpSpPr>
        <p:pic>
          <p:nvPicPr>
            <p:cNvPr id="18" name="Picture 17" descr="Fig6-01 mod tex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40603"/>
                </a:clrFrom>
                <a:clrTo>
                  <a:srgbClr val="04060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32"/>
              <a:ext cx="1920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352" y="1872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Lucida Sans Unicode" pitchFamily="34" charset="0"/>
                </a:rPr>
                <a:t>text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486638" y="1853292"/>
            <a:ext cx="1906147" cy="1827870"/>
            <a:chOff x="4272" y="288"/>
            <a:chExt cx="1488" cy="2105"/>
          </a:xfrm>
        </p:grpSpPr>
        <p:pic>
          <p:nvPicPr>
            <p:cNvPr id="21" name="Picture 20" descr="Fig6-01 graphics mo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88"/>
              <a:ext cx="1488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867" y="1968"/>
              <a:ext cx="893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latin typeface="Lucida Sans Unicode" pitchFamily="34" charset="0"/>
                </a:rPr>
                <a:t>graphics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117516" y="3098521"/>
            <a:ext cx="3279393" cy="2325433"/>
            <a:chOff x="2520" y="872"/>
            <a:chExt cx="2560" cy="2678"/>
          </a:xfrm>
        </p:grpSpPr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-7371047">
              <a:off x="2880" y="1913"/>
              <a:ext cx="576" cy="1296"/>
            </a:xfrm>
            <a:prstGeom prst="upArrow">
              <a:avLst>
                <a:gd name="adj1" fmla="val 50000"/>
                <a:gd name="adj2" fmla="val 56250"/>
              </a:avLst>
            </a:prstGeom>
            <a:gradFill rotWithShape="0">
              <a:gsLst>
                <a:gs pos="0">
                  <a:srgbClr val="CC3300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rot="2409673">
              <a:off x="3923" y="872"/>
              <a:ext cx="576" cy="1632"/>
            </a:xfrm>
            <a:prstGeom prst="upArrow">
              <a:avLst>
                <a:gd name="adj1" fmla="val 50000"/>
                <a:gd name="adj2" fmla="val 70833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CC33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rot="-2606594">
              <a:off x="3140" y="1288"/>
              <a:ext cx="576" cy="888"/>
            </a:xfrm>
            <a:prstGeom prst="upArrow">
              <a:avLst>
                <a:gd name="adj1" fmla="val 50000"/>
                <a:gd name="adj2" fmla="val 38542"/>
              </a:avLst>
            </a:prstGeom>
            <a:gradFill rotWithShape="0">
              <a:gsLst>
                <a:gs pos="0">
                  <a:srgbClr val="CC33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rot="-10732971">
              <a:off x="3500" y="2591"/>
              <a:ext cx="576" cy="959"/>
            </a:xfrm>
            <a:prstGeom prst="upArrow">
              <a:avLst>
                <a:gd name="adj1" fmla="val 50000"/>
                <a:gd name="adj2" fmla="val 41623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CC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Lucida Sans Unicode" pitchFamily="34" charset="0"/>
              </a:endParaRPr>
            </a:p>
          </p:txBody>
        </p:sp>
        <p:pic>
          <p:nvPicPr>
            <p:cNvPr id="28" name="Picture 27" descr="Fig6-01 mod system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680"/>
              <a:ext cx="186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70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Plotters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 eaLnBrk="1" hangingPunct="1"/>
            <a:r>
              <a:rPr kumimoji="1" lang="en-US" sz="2400" dirty="0" smtClean="0"/>
              <a:t>Sophisticated printer used to produce high-quality drawings</a:t>
            </a:r>
          </a:p>
          <a:p>
            <a:pPr eaLnBrk="1" hangingPunct="1"/>
            <a:r>
              <a:rPr kumimoji="1" lang="en-US" sz="2400" dirty="0" smtClean="0"/>
              <a:t>Large-format creates photo-realistic-quality</a:t>
            </a:r>
            <a:br>
              <a:rPr kumimoji="1" lang="en-US" sz="2400" dirty="0" smtClean="0"/>
            </a:br>
            <a:r>
              <a:rPr kumimoji="1" lang="en-US" sz="2400" dirty="0" smtClean="0"/>
              <a:t>color prints</a:t>
            </a:r>
          </a:p>
          <a:p>
            <a:pPr eaLnBrk="1" hangingPunct="1"/>
            <a:endParaRPr kumimoji="1" lang="en-US" sz="2400" b="1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9" name="Picture 9" descr="Fig06-0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8600" y="3048000"/>
            <a:ext cx="3667125" cy="3200400"/>
          </a:xfrm>
          <a:prstGeom prst="rect">
            <a:avLst/>
          </a:prstGeo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7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Audio Output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76225" y="1657350"/>
            <a:ext cx="8382000" cy="4525962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Audio output includes voice, music, and other audible sounds.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Portable computers and mobile devices typically have </a:t>
            </a:r>
            <a:r>
              <a:rPr lang="en-US" sz="2400" dirty="0" err="1" smtClean="0"/>
              <a:t>peakers</a:t>
            </a:r>
            <a:r>
              <a:rPr lang="en-US" sz="2400" dirty="0" smtClean="0"/>
              <a:t> </a:t>
            </a:r>
            <a:r>
              <a:rPr lang="en-US" sz="2400" dirty="0"/>
              <a:t>integrated into </a:t>
            </a:r>
            <a:r>
              <a:rPr lang="en-US" sz="2400" dirty="0" smtClean="0"/>
              <a:t>the device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mobile </a:t>
            </a:r>
            <a:r>
              <a:rPr lang="en-US" sz="2400" dirty="0"/>
              <a:t>devices can </a:t>
            </a:r>
            <a:r>
              <a:rPr lang="en-US" sz="2400" dirty="0" smtClean="0"/>
              <a:t>also be </a:t>
            </a:r>
            <a:r>
              <a:rPr lang="en-US" sz="2400" dirty="0"/>
              <a:t>connected to a stereo </a:t>
            </a:r>
            <a:r>
              <a:rPr lang="en-US" sz="2400" dirty="0" smtClean="0"/>
              <a:t>system or </a:t>
            </a:r>
            <a:r>
              <a:rPr lang="en-US" sz="2400" dirty="0"/>
              <a:t>other consumer device </a:t>
            </a:r>
            <a:r>
              <a:rPr lang="en-US" sz="2400" dirty="0" smtClean="0"/>
              <a:t>that contains </a:t>
            </a:r>
            <a:r>
              <a:rPr lang="en-US" sz="2400" dirty="0"/>
              <a:t>an </a:t>
            </a:r>
            <a:r>
              <a:rPr lang="en-US" sz="2400" dirty="0" smtClean="0"/>
              <a:t>iPod/MP3</a:t>
            </a:r>
            <a:endParaRPr kumimoji="1" lang="en-US" sz="2400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Multifunction Peripheral</a:t>
            </a:r>
          </a:p>
        </p:txBody>
      </p:sp>
      <p:sp>
        <p:nvSpPr>
          <p:cNvPr id="4198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 eaLnBrk="1" hangingPunct="1"/>
            <a:r>
              <a:rPr kumimoji="1" lang="en-US" sz="2400" b="1" smtClean="0"/>
              <a:t>Provides functionality of printer, scanner, copy machine, and fax machine</a:t>
            </a:r>
          </a:p>
          <a:p>
            <a:pPr eaLnBrk="1" hangingPunct="1"/>
            <a:endParaRPr kumimoji="1" lang="en-US" sz="2400" b="1" smtClean="0"/>
          </a:p>
          <a:p>
            <a:pPr eaLnBrk="1" hangingPunct="1"/>
            <a:endParaRPr lang="en-US" smtClean="0"/>
          </a:p>
        </p:txBody>
      </p:sp>
      <p:pic>
        <p:nvPicPr>
          <p:cNvPr id="6" name="Picture 7" descr="Fig06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2438400"/>
            <a:ext cx="4267200" cy="4038600"/>
          </a:xfrm>
          <a:prstGeom prst="rect">
            <a:avLst/>
          </a:prstGeom>
          <a:noFill/>
          <a:ln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8153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Output Device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600200"/>
          </a:xfrm>
        </p:spPr>
        <p:txBody>
          <a:bodyPr/>
          <a:lstStyle/>
          <a:p>
            <a:pPr lvl="0"/>
            <a:r>
              <a:rPr lang="en-US" dirty="0" smtClean="0"/>
              <a:t>An </a:t>
            </a:r>
            <a:r>
              <a:rPr lang="en-US" b="1" dirty="0" smtClean="0"/>
              <a:t>output device</a:t>
            </a:r>
            <a:r>
              <a:rPr lang="en-US" dirty="0" smtClean="0"/>
              <a:t> accepts processed data from the computer and presents the results to the user.</a:t>
            </a:r>
          </a:p>
          <a:p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028" name="Picture 4" descr="http://www.printer-printer.com/wp-content/uploads/2011/07/1310933754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57588"/>
            <a:ext cx="2639938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MSUNG P2770HD Rose Black 27&quot; 5ms HDMI Widescreen LCD Monitor Built-in HDTV Tuner &amp; Spea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9092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qspeakers.com/wp-content/uploads/2009/11/cheap-computer-speak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337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Display Devices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The most common form of output device is a </a:t>
            </a:r>
            <a:r>
              <a:rPr lang="en-US" b="1" dirty="0" smtClean="0"/>
              <a:t>display device</a:t>
            </a:r>
            <a:r>
              <a:rPr lang="en-US" dirty="0" smtClean="0"/>
              <a:t>.</a:t>
            </a:r>
          </a:p>
          <a:p>
            <a:r>
              <a:rPr lang="en-US" dirty="0"/>
              <a:t>Most computers today (as well as most </a:t>
            </a:r>
            <a:r>
              <a:rPr lang="en-US" dirty="0" smtClean="0"/>
              <a:t>television and mobile devices) </a:t>
            </a:r>
            <a:r>
              <a:rPr lang="en-US" dirty="0"/>
              <a:t>use the thinner and lighter </a:t>
            </a:r>
            <a:r>
              <a:rPr lang="en-US" b="1" dirty="0"/>
              <a:t>flat-panel displays.</a:t>
            </a:r>
          </a:p>
          <a:p>
            <a:pPr lvl="1"/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Display Devices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Flat-panel technologies include:</a:t>
            </a:r>
          </a:p>
          <a:p>
            <a:pPr lvl="1"/>
            <a:r>
              <a:rPr lang="en-US" b="1" dirty="0" smtClean="0"/>
              <a:t>Liquid crystal display (LCD)</a:t>
            </a:r>
          </a:p>
          <a:p>
            <a:pPr lvl="1"/>
            <a:r>
              <a:rPr lang="en-US" b="1" dirty="0" smtClean="0"/>
              <a:t>Light emitting diode (LED)</a:t>
            </a:r>
          </a:p>
          <a:p>
            <a:pPr lvl="1"/>
            <a:r>
              <a:rPr lang="en-US" b="1" dirty="0" smtClean="0"/>
              <a:t>Organic light emitting diode (OLED)</a:t>
            </a:r>
          </a:p>
          <a:p>
            <a:pPr lvl="1"/>
            <a:r>
              <a:rPr lang="en-US" b="1" dirty="0" err="1" smtClean="0"/>
              <a:t>Interferometric</a:t>
            </a:r>
            <a:r>
              <a:rPr lang="en-US" b="1" dirty="0" smtClean="0"/>
              <a:t> modulator (IMOD) display</a:t>
            </a:r>
          </a:p>
          <a:p>
            <a:pPr lvl="1"/>
            <a:r>
              <a:rPr lang="en-US" b="1" dirty="0" smtClean="0"/>
              <a:t>Plasma display</a:t>
            </a:r>
          </a:p>
          <a:p>
            <a:pPr lvl="1"/>
            <a:r>
              <a:rPr lang="en-US" b="1" dirty="0" smtClean="0"/>
              <a:t>3D Display</a:t>
            </a:r>
            <a:endParaRPr lang="en-US" b="1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Additive Color System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devices use the additive color system to create all of the colors you see on the screen.</a:t>
            </a:r>
          </a:p>
          <a:p>
            <a:pPr eaLnBrk="1" hangingPunct="1"/>
            <a:r>
              <a:rPr lang="en-US" smtClean="0"/>
              <a:t>Additive color use the three primary colors red, green and blue. </a:t>
            </a:r>
          </a:p>
          <a:p>
            <a:pPr eaLnBrk="1" hangingPunct="1"/>
            <a:r>
              <a:rPr lang="en-US" smtClean="0"/>
              <a:t>By combining them together in specific amounts you can create all color.</a:t>
            </a:r>
          </a:p>
        </p:txBody>
      </p:sp>
    </p:spTree>
    <p:extLst>
      <p:ext uri="{BB962C8B-B14F-4D97-AF65-F5344CB8AC3E}">
        <p14:creationId xmlns:p14="http://schemas.microsoft.com/office/powerpoint/2010/main" val="2779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Additive Color System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5363" name="Content Placeholder 4" descr="RGB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62200"/>
            <a:ext cx="3209925" cy="2971800"/>
          </a:xfrm>
        </p:spPr>
      </p:pic>
      <p:pic>
        <p:nvPicPr>
          <p:cNvPr id="15364" name="Picture 5" descr="spectr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Display Technology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" y="2286000"/>
            <a:ext cx="3749039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569369"/>
            <a:ext cx="3780273" cy="28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791200"/>
            <a:ext cx="197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LCD Display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791200"/>
            <a:ext cx="223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OLED Display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0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773</Words>
  <Application>Microsoft Office PowerPoint</Application>
  <PresentationFormat>On-screen Show (4:3)</PresentationFormat>
  <Paragraphs>126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1_Office Theme</vt:lpstr>
      <vt:lpstr>Module</vt:lpstr>
      <vt:lpstr>Chapter 2</vt:lpstr>
      <vt:lpstr>Output</vt:lpstr>
      <vt:lpstr>Output – Four Types</vt:lpstr>
      <vt:lpstr>Output Device</vt:lpstr>
      <vt:lpstr>Display Devices</vt:lpstr>
      <vt:lpstr>Display Devices</vt:lpstr>
      <vt:lpstr>Additive Color System</vt:lpstr>
      <vt:lpstr>Additive Color System</vt:lpstr>
      <vt:lpstr>Display Technology</vt:lpstr>
      <vt:lpstr>The Video Card</vt:lpstr>
      <vt:lpstr>How Video is Sent to the LCD</vt:lpstr>
      <vt:lpstr>How Video is Sent to the LCD</vt:lpstr>
      <vt:lpstr>How Video is Sent to the LCD</vt:lpstr>
      <vt:lpstr>How Video is Sent to the LCD</vt:lpstr>
      <vt:lpstr>How Video is Sent to the LCD</vt:lpstr>
      <vt:lpstr>The 15 Pin Video Connector</vt:lpstr>
      <vt:lpstr>The DVI  Video Connector</vt:lpstr>
      <vt:lpstr>The HDMI  Connector</vt:lpstr>
      <vt:lpstr>Data and Multimedia Projectors</vt:lpstr>
      <vt:lpstr>Printers</vt:lpstr>
      <vt:lpstr>Subtractive Color</vt:lpstr>
      <vt:lpstr>Subtractive Color</vt:lpstr>
      <vt:lpstr>Inkjet Printers</vt:lpstr>
      <vt:lpstr>Inkjet Cartridges </vt:lpstr>
      <vt:lpstr>Laser Printers</vt:lpstr>
      <vt:lpstr>PowerPoint Presentation</vt:lpstr>
      <vt:lpstr>Printing Media</vt:lpstr>
      <vt:lpstr>Thermal Printers</vt:lpstr>
      <vt:lpstr>Dye-sublimation Printers</vt:lpstr>
      <vt:lpstr>Plotters</vt:lpstr>
      <vt:lpstr>Audio Output</vt:lpstr>
      <vt:lpstr>Multifunction Peripheral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86</cp:revision>
  <dcterms:created xsi:type="dcterms:W3CDTF">2010-10-04T23:00:08Z</dcterms:created>
  <dcterms:modified xsi:type="dcterms:W3CDTF">2012-06-06T23:55:08Z</dcterms:modified>
</cp:coreProperties>
</file>